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7" r:id="rId2"/>
    <p:sldId id="289" r:id="rId3"/>
    <p:sldId id="294" r:id="rId4"/>
    <p:sldId id="295" r:id="rId5"/>
    <p:sldId id="293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69" d="100"/>
          <a:sy n="69" d="100"/>
        </p:scale>
        <p:origin x="77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07.11.2019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2204863"/>
            <a:ext cx="7315224" cy="273630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>Комплексный подход в работе с детьми, склонными к </a:t>
            </a:r>
            <a:r>
              <a:rPr lang="ru-RU" dirty="0" err="1" smtClean="0">
                <a:effectLst/>
              </a:rPr>
              <a:t>авитальному</a:t>
            </a:r>
            <a:r>
              <a:rPr lang="ru-RU" dirty="0" smtClean="0">
                <a:effectLst/>
              </a:rPr>
              <a:t> поведению</a:t>
            </a:r>
            <a:r>
              <a:rPr lang="ru-RU" sz="3100" b="1" dirty="0">
                <a:solidFill>
                  <a:schemeClr val="tx1"/>
                </a:solidFill>
                <a:effectLst/>
              </a:rPr>
              <a:t/>
            </a:r>
            <a:br>
              <a:rPr lang="ru-RU" sz="3100" b="1" dirty="0">
                <a:solidFill>
                  <a:schemeClr val="tx1"/>
                </a:solidFill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4941168"/>
            <a:ext cx="7643866" cy="1273914"/>
          </a:xfrm>
        </p:spPr>
        <p:txBody>
          <a:bodyPr>
            <a:normAutofit fontScale="85000" lnSpcReduction="20000"/>
          </a:bodyPr>
          <a:lstStyle/>
          <a:p>
            <a:pPr algn="r"/>
            <a:endPara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  <a:cs typeface="Aharoni" pitchFamily="2" charset="-79"/>
            </a:endParaRPr>
          </a:p>
          <a:p>
            <a:pPr algn="r"/>
            <a:endParaRPr lang="ru-RU" sz="2000" b="1" dirty="0" smtClean="0">
              <a:solidFill>
                <a:schemeClr val="tx1">
                  <a:lumMod val="85000"/>
                  <a:lumOff val="15000"/>
                </a:schemeClr>
              </a:solidFill>
              <a:cs typeface="Aharoni" pitchFamily="2" charset="-79"/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  <a:cs typeface="Aharoni" pitchFamily="2" charset="-79"/>
              </a:rPr>
              <a:t>Челябинск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cs typeface="Aharoni" pitchFamily="2" charset="-79"/>
              </a:rPr>
              <a:t>07.11.19</a:t>
            </a:r>
            <a:r>
              <a:rPr lang="ru-RU" b="1" dirty="0" smtClean="0">
                <a:solidFill>
                  <a:schemeClr val="tx1"/>
                </a:solidFill>
                <a:cs typeface="Aharoni" pitchFamily="2" charset="-79"/>
              </a:rPr>
              <a:t>.</a:t>
            </a:r>
            <a:endParaRPr lang="ru-RU" b="1" dirty="0">
              <a:solidFill>
                <a:schemeClr val="tx1"/>
              </a:solidFill>
              <a:cs typeface="Aharoni" pitchFamily="2" charset="-79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909" y="382393"/>
            <a:ext cx="3140896" cy="9361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838" y="441423"/>
            <a:ext cx="3041162" cy="1115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1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34605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ПРОГРАММА 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5681880"/>
              </p:ext>
            </p:extLst>
          </p:nvPr>
        </p:nvGraphicFramePr>
        <p:xfrm>
          <a:off x="1403648" y="620687"/>
          <a:ext cx="7200801" cy="66880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40406">
                  <a:extLst>
                    <a:ext uri="{9D8B030D-6E8A-4147-A177-3AD203B41FA5}">
                      <a16:colId xmlns:a16="http://schemas.microsoft.com/office/drawing/2014/main" val="1904702214"/>
                    </a:ext>
                  </a:extLst>
                </a:gridCol>
                <a:gridCol w="3360395">
                  <a:extLst>
                    <a:ext uri="{9D8B030D-6E8A-4147-A177-3AD203B41FA5}">
                      <a16:colId xmlns:a16="http://schemas.microsoft.com/office/drawing/2014/main" val="2421415136"/>
                    </a:ext>
                  </a:extLst>
                </a:gridCol>
              </a:tblGrid>
              <a:tr h="12961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Открытие</a:t>
                      </a:r>
                      <a:r>
                        <a:rPr lang="ru-RU" sz="1800" b="1" baseline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baseline="0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вебинара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Потапова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Алена Александровна,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Методист отдела общего образования, МБУ ДПО ЦРО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1275954621"/>
                  </a:ext>
                </a:extLst>
              </a:tr>
              <a:tr h="14786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Авитальная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активность, как форма </a:t>
                      </a:r>
                      <a:r>
                        <a:rPr lang="ru-RU" sz="18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аутодеструктивного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поведения подростков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Кузнецова Мария Николаевна,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преподаватель, аспирант ФГБОУ ВО «Челябинского государственного университета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3328475040"/>
                  </a:ext>
                </a:extLst>
              </a:tr>
              <a:tr h="16465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Психолог-педагогическая помощь подросткам с </a:t>
                      </a:r>
                      <a:r>
                        <a:rPr lang="ru-RU" sz="1800" b="1" dirty="0" err="1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авитальным</a:t>
                      </a:r>
                      <a:r>
                        <a:rPr lang="ru-RU" sz="18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поведением: риски и ресурсы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Кулькова</a:t>
                      </a:r>
                      <a:r>
                        <a:rPr lang="ru-RU" sz="1600" b="1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Жанна Геннадьевна,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Председатель Правления Челябинского регионального представительства Общероссийской общественной организации «Федерация психологов образования России», 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методист МБУ ДПО ЦРО,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3258235339"/>
                  </a:ext>
                </a:extLst>
              </a:tr>
              <a:tr h="1907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Формы работы классного руководителя с целью  профилактики </a:t>
                      </a:r>
                      <a:r>
                        <a:rPr lang="ru-RU" sz="18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авитального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поведения обучающихся</a:t>
                      </a:r>
                      <a:endParaRPr lang="ru-RU" sz="18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Склярова Татьяна Борисовна, 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заместитель директора по воспитательной работе МАОУ «СОШ № 94 </a:t>
                      </a:r>
                      <a:r>
                        <a:rPr lang="ru-RU" sz="1600" b="0" i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г.Челябинска</a:t>
                      </a:r>
                      <a:r>
                        <a:rPr lang="ru-RU" sz="16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599" marR="32599" marT="32599" marB="32599"/>
                </a:tc>
                <a:extLst>
                  <a:ext uri="{0D108BD9-81ED-4DB2-BD59-A6C34878D82A}">
                    <a16:rowId xmlns:a16="http://schemas.microsoft.com/office/drawing/2014/main" val="612724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9974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42544"/>
            <a:ext cx="8275236" cy="2162520"/>
          </a:xfrm>
        </p:spPr>
        <p:txBody>
          <a:bodyPr>
            <a:noAutofit/>
          </a:bodyPr>
          <a:lstStyle/>
          <a:p>
            <a:pPr algn="ctr">
              <a:lnSpc>
                <a:spcPct val="114000"/>
              </a:lnSpc>
              <a:spcBef>
                <a:spcPts val="600"/>
              </a:spcBef>
            </a:pPr>
            <a:r>
              <a:rPr lang="ru-RU" dirty="0" err="1" smtClean="0"/>
              <a:t>Авитальная</a:t>
            </a:r>
            <a:r>
              <a:rPr lang="ru-RU" dirty="0" smtClean="0"/>
              <a:t> активность как форма </a:t>
            </a:r>
            <a:r>
              <a:rPr lang="ru-RU" dirty="0" err="1" smtClean="0"/>
              <a:t>аутодеструктивного</a:t>
            </a:r>
            <a:r>
              <a:rPr lang="ru-RU" dirty="0" smtClean="0"/>
              <a:t> поведения подростков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529111"/>
            <a:ext cx="8458200" cy="1433846"/>
          </a:xfrm>
        </p:spPr>
        <p:txBody>
          <a:bodyPr>
            <a:normAutofit fontScale="70000" lnSpcReduction="20000"/>
          </a:bodyPr>
          <a:lstStyle/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Кузнецова Мария Николаевна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преподаватель,  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гештальт-терапев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аспирант </a:t>
            </a:r>
          </a:p>
          <a:p>
            <a:pPr algn="r">
              <a:lnSpc>
                <a:spcPct val="12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ФГБОУ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 «Челябинского государственного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университета»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95736" y="5643578"/>
            <a:ext cx="43924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60717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051648"/>
          </a:xfrm>
        </p:spPr>
        <p:txBody>
          <a:bodyPr>
            <a:normAutofit fontScale="92500" lnSpcReduction="10000"/>
          </a:bodyPr>
          <a:lstStyle/>
          <a:p>
            <a:pPr marL="82296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Психолого-педагогическая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помощь подросткам с </a:t>
            </a: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авитальным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поведением: риски и 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ресурсы</a:t>
            </a:r>
          </a:p>
          <a:p>
            <a:pPr marL="82296" indent="0">
              <a:buNone/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2296" indent="0" algn="r">
              <a:buNone/>
            </a:pPr>
            <a:r>
              <a:rPr lang="ru-RU" sz="30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Кулькова</a:t>
            </a:r>
            <a:r>
              <a:rPr lang="ru-RU" sz="3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Жанна Геннадьевна, </a:t>
            </a:r>
            <a:endParaRPr lang="ru-RU" sz="30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2296" indent="0" algn="r">
              <a:buNone/>
            </a:pPr>
            <a:r>
              <a:rPr lang="ru-RU" sz="3000" dirty="0" smtClean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Председатель </a:t>
            </a:r>
            <a:r>
              <a:rPr lang="ru-RU" sz="30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Правления Челябинского регионального представительства Общероссийской общественной организации «Федерация психологов образования России», </a:t>
            </a:r>
            <a:r>
              <a:rPr lang="ru-RU" sz="3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методист МБУ ДПО ЦРО,</a:t>
            </a:r>
          </a:p>
          <a:p>
            <a:pPr marL="82296" indent="0">
              <a:buNone/>
            </a:pPr>
            <a:endParaRPr lang="ru-RU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062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556792"/>
            <a:ext cx="7406640" cy="237626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«</a:t>
            </a:r>
            <a:r>
              <a:rPr lang="ru-RU" sz="3600" b="1" dirty="0"/>
              <a:t>Формы работы классного руководителя с целью  профилактики авитального  поведения обучающихся»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437112"/>
            <a:ext cx="6400800" cy="2184648"/>
          </a:xfrm>
        </p:spPr>
        <p:txBody>
          <a:bodyPr>
            <a:normAutofit/>
          </a:bodyPr>
          <a:lstStyle/>
          <a:p>
            <a:pPr algn="r">
              <a:lnSpc>
                <a:spcPct val="11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Склярова Татьяна Борисовна, </a:t>
            </a:r>
          </a:p>
          <a:p>
            <a:pPr algn="r">
              <a:lnSpc>
                <a:spcPct val="110000"/>
              </a:lnSpc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директора по воспитательной работе </a:t>
            </a:r>
            <a:endParaRPr lang="ru-RU" sz="28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0000"/>
              </a:lnSpc>
            </a:pP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«СОШ № 94 г.Челябинска</a:t>
            </a:r>
            <a:r>
              <a:rPr lang="ru-RU" sz="21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602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AutoShape 2" descr="ÐÐ°ÑÑÐ¸Ð½ÐºÐ¸ Ð¿Ð¾ Ð·Ð°Ð¿ÑÐ¾ÑÑ Ð¸Ð½ÑÑÐ¸ÑÑÑ ÐºÐ¾ÑÑÐµÐºÑÐ¸Ð¾Ð½Ð½Ð¾Ð¹ Ð¿ÐµÐ´Ð°Ð³Ð¾Ð³Ð¸ÐºÐ¸ Ð»Ð¾Ð³Ð¾ÑÐ¸Ð¿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5" y="160338"/>
            <a:ext cx="2026383" cy="1108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396</TotalTime>
  <Words>188</Words>
  <Application>Microsoft Office PowerPoint</Application>
  <PresentationFormat>Экран (4:3)</PresentationFormat>
  <Paragraphs>35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Aharoni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  Комплексный подход в работе с детьми, склонными к авитальному поведению  </vt:lpstr>
      <vt:lpstr>ПРОГРАММА </vt:lpstr>
      <vt:lpstr>Авитальная активность как форма аутодеструктивного поведения подростков</vt:lpstr>
      <vt:lpstr>Презентация PowerPoint</vt:lpstr>
      <vt:lpstr>«Формы работы классного руководителя с целью  профилактики авитального  поведения обучающихся»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Целевые ориентиры деятельности ГМО педагогов-психологов образования г. Челябинска 2019-2020 уч. г.: повышение профессионального уровня и реализации творческого потенциала педагогов-психологов образования (Конкурс психолого-педагогических программ   в образовательной среде)</dc:title>
  <dc:creator>User</dc:creator>
  <cp:lastModifiedBy>User</cp:lastModifiedBy>
  <cp:revision>33</cp:revision>
  <dcterms:created xsi:type="dcterms:W3CDTF">2019-09-10T17:18:29Z</dcterms:created>
  <dcterms:modified xsi:type="dcterms:W3CDTF">2019-11-07T05:32:22Z</dcterms:modified>
</cp:coreProperties>
</file>